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80"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10" autoAdjust="0"/>
    <p:restoredTop sz="94660"/>
  </p:normalViewPr>
  <p:slideViewPr>
    <p:cSldViewPr>
      <p:cViewPr varScale="1">
        <p:scale>
          <a:sx n="107" d="100"/>
          <a:sy n="107" d="100"/>
        </p:scale>
        <p:origin x="-111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B4C71EC6-210F-42DE-9C53-41977AD35B3D}" type="datetimeFigureOut">
              <a:rPr lang="ru-RU" smtClean="0"/>
              <a:pPr/>
              <a:t>14.12.2017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7991475" y="6429375"/>
            <a:ext cx="876300" cy="292100"/>
          </a:xfrm>
        </p:spPr>
        <p:txBody>
          <a:bodyPr/>
          <a:lstStyle/>
          <a:p>
            <a:fld id="{B19B0651-EE4F-4900-A07F-96A6BFA9D0F0}" type="slidenum">
              <a:rPr lang="ru-RU" smtClean="0"/>
              <a:pPr/>
              <a:t>‹#›</a:t>
            </a:fld>
            <a:endParaRPr lang="ru-RU"/>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ru-RU" smtClean="0"/>
              <a:t>Образец заголовка</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14.12.2017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14.12.2017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14.12.2017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B4C71EC6-210F-42DE-9C53-41977AD35B3D}" type="datetimeFigureOut">
              <a:rPr lang="ru-RU" smtClean="0"/>
              <a:pPr/>
              <a:t>14.12.2017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14.12.2017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4C71EC6-210F-42DE-9C53-41977AD35B3D}" type="datetimeFigureOut">
              <a:rPr lang="ru-RU" smtClean="0"/>
              <a:pPr/>
              <a:t>14.12.2017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pPr/>
              <a:t>14.12.2017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14.12.2017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B4C71EC6-210F-42DE-9C53-41977AD35B3D}" type="datetimeFigureOut">
              <a:rPr lang="ru-RU" smtClean="0"/>
              <a:pPr/>
              <a:t>14.12.2017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ru-RU" smtClean="0"/>
              <a:t>Образец заголовка</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B4C71EC6-210F-42DE-9C53-41977AD35B3D}" type="datetimeFigureOut">
              <a:rPr lang="ru-RU" smtClean="0"/>
              <a:pPr/>
              <a:t>14.12.2017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ru-RU" smtClean="0"/>
              <a:t>Образец заголовка</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B4C71EC6-210F-42DE-9C53-41977AD35B3D}" type="datetimeFigureOut">
              <a:rPr lang="ru-RU" smtClean="0"/>
              <a:pPr/>
              <a:t>14.12.2017</a:t>
            </a:fld>
            <a:endParaRPr lang="ru-RU"/>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ru-RU"/>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8420472" cy="6984776"/>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ru-RU" sz="2000"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Муниципальное казенное учреждение</a:t>
            </a:r>
            <a:br>
              <a:rPr lang="ru-RU" sz="2000"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2000"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«Центр детского творчества»</a:t>
            </a:r>
            <a:br>
              <a:rPr lang="ru-RU" sz="2000"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2000"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sz="2000"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2000"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sz="2000"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1800"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sz="1800"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1800"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sz="1800"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1800" b="1"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sz="1800" b="1"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1800"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sz="1800"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2000"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Название работы:</a:t>
            </a:r>
            <a:r>
              <a:rPr lang="ru-RU" sz="1800"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sz="1800"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2200"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«НОВАЯ ЖИЗНЬ ВТОРСЫРЬЮ»</a:t>
            </a:r>
            <a:r>
              <a:rPr lang="ru-RU" sz="1800" b="1"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sz="1800" b="1"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1800"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sz="1800"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1800" b="1"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sz="1800" b="1"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2000" b="1" i="1" u="sng"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Выполнила: </a:t>
            </a:r>
            <a:r>
              <a:rPr lang="ru-RU" sz="2000" b="1" cap="none"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Омарова</a:t>
            </a:r>
            <a:r>
              <a:rPr lang="ru-RU" sz="2000"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ru-RU" sz="2000" b="1" cap="none"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Хадижат</a:t>
            </a:r>
            <a:r>
              <a:rPr lang="ru-RU" sz="2000" b="1" u="sng"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sz="2000" b="1" u="sng"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2000" b="1" u="sng"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Руководитель проекта</a:t>
            </a:r>
            <a:r>
              <a:rPr lang="ru-RU" sz="2000"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Педагог  дополнительного образования </a:t>
            </a:r>
            <a:r>
              <a:rPr lang="ru-RU" sz="2000" b="1" cap="none"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Подудало</a:t>
            </a:r>
            <a:r>
              <a:rPr lang="ru-RU" sz="2000"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Ольга Васильевна</a:t>
            </a:r>
            <a:r>
              <a:rPr lang="ru-RU" sz="1800"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sz="1800"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1800"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sz="1800"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1800"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sz="1800"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ru-RU" sz="2000" b="1" cap="none"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г.Кизилюрт</a:t>
            </a:r>
            <a:r>
              <a:rPr lang="ru-RU" sz="2000"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- 2017г.</a:t>
            </a:r>
            <a:r>
              <a:rPr lang="ru-RU" sz="1800"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ru-RU" sz="1800" b="1" cap="none"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endParaRPr lang="ru-RU" sz="1800" b="1"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2050" name="Picture 2" descr="C:\Users\виталик\Desktop\яна\технология\jcoak_rzjw%20jpz[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92080" y="1628800"/>
            <a:ext cx="3154137" cy="31974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8578870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wipe(down)">
                                      <p:cBhvr>
                                        <p:cTn id="15" dur="580">
                                          <p:stCondLst>
                                            <p:cond delay="0"/>
                                          </p:stCondLst>
                                        </p:cTn>
                                        <p:tgtEl>
                                          <p:spTgt spid="2050"/>
                                        </p:tgtEl>
                                      </p:cBhvr>
                                    </p:animEffect>
                                    <p:anim calcmode="lin" valueType="num">
                                      <p:cBhvr>
                                        <p:cTn id="16"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21" dur="26">
                                          <p:stCondLst>
                                            <p:cond delay="650"/>
                                          </p:stCondLst>
                                        </p:cTn>
                                        <p:tgtEl>
                                          <p:spTgt spid="2050"/>
                                        </p:tgtEl>
                                      </p:cBhvr>
                                      <p:to x="100000" y="60000"/>
                                    </p:animScale>
                                    <p:animScale>
                                      <p:cBhvr>
                                        <p:cTn id="22" dur="166" decel="50000">
                                          <p:stCondLst>
                                            <p:cond delay="676"/>
                                          </p:stCondLst>
                                        </p:cTn>
                                        <p:tgtEl>
                                          <p:spTgt spid="2050"/>
                                        </p:tgtEl>
                                      </p:cBhvr>
                                      <p:to x="100000" y="100000"/>
                                    </p:animScale>
                                    <p:animScale>
                                      <p:cBhvr>
                                        <p:cTn id="23" dur="26">
                                          <p:stCondLst>
                                            <p:cond delay="1312"/>
                                          </p:stCondLst>
                                        </p:cTn>
                                        <p:tgtEl>
                                          <p:spTgt spid="2050"/>
                                        </p:tgtEl>
                                      </p:cBhvr>
                                      <p:to x="100000" y="80000"/>
                                    </p:animScale>
                                    <p:animScale>
                                      <p:cBhvr>
                                        <p:cTn id="24" dur="166" decel="50000">
                                          <p:stCondLst>
                                            <p:cond delay="1338"/>
                                          </p:stCondLst>
                                        </p:cTn>
                                        <p:tgtEl>
                                          <p:spTgt spid="2050"/>
                                        </p:tgtEl>
                                      </p:cBhvr>
                                      <p:to x="100000" y="100000"/>
                                    </p:animScale>
                                    <p:animScale>
                                      <p:cBhvr>
                                        <p:cTn id="25" dur="26">
                                          <p:stCondLst>
                                            <p:cond delay="1642"/>
                                          </p:stCondLst>
                                        </p:cTn>
                                        <p:tgtEl>
                                          <p:spTgt spid="2050"/>
                                        </p:tgtEl>
                                      </p:cBhvr>
                                      <p:to x="100000" y="90000"/>
                                    </p:animScale>
                                    <p:animScale>
                                      <p:cBhvr>
                                        <p:cTn id="26" dur="166" decel="50000">
                                          <p:stCondLst>
                                            <p:cond delay="1668"/>
                                          </p:stCondLst>
                                        </p:cTn>
                                        <p:tgtEl>
                                          <p:spTgt spid="2050"/>
                                        </p:tgtEl>
                                      </p:cBhvr>
                                      <p:to x="100000" y="100000"/>
                                    </p:animScale>
                                    <p:animScale>
                                      <p:cBhvr>
                                        <p:cTn id="27" dur="26">
                                          <p:stCondLst>
                                            <p:cond delay="1808"/>
                                          </p:stCondLst>
                                        </p:cTn>
                                        <p:tgtEl>
                                          <p:spTgt spid="2050"/>
                                        </p:tgtEl>
                                      </p:cBhvr>
                                      <p:to x="100000" y="95000"/>
                                    </p:animScale>
                                    <p:animScale>
                                      <p:cBhvr>
                                        <p:cTn id="28"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62595" y="310042"/>
            <a:ext cx="8579296" cy="3240360"/>
          </a:xfrm>
        </p:spPr>
        <p:txBody>
          <a:bodyPr>
            <a:normAutofit/>
          </a:bodyPr>
          <a:lstStyle/>
          <a:p>
            <a:r>
              <a:rPr lang="ru-RU" dirty="0" smtClean="0"/>
              <a:t>Наиболее острая проблема качества атмосферного воздуха, стоит в населённых пунктах области, где размещены, нефтяные скважины « подлежащие федеральному государству»</a:t>
            </a:r>
            <a:endParaRPr lang="ru-RU" dirty="0"/>
          </a:p>
        </p:txBody>
      </p:sp>
      <p:pic>
        <p:nvPicPr>
          <p:cNvPr id="9218" name="Picture 2" descr="C:\Users\виталик\Desktop\яна\технология\1812980_452b3e1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54042" y="2060848"/>
            <a:ext cx="4571231" cy="296283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9219" name="Picture 3" descr="C:\Users\виталик\Desktop\яна\технология\1812988_c32ad76c.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9512" y="2564904"/>
            <a:ext cx="5328592" cy="354966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9220" name="Picture 4" descr="C:\Users\виталик\Desktop\яна\технология\1812996_53007a0a.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162612" y="4566899"/>
            <a:ext cx="3354089" cy="2291101"/>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9221" name="Picture 5" descr="C:\Users\виталик\Desktop\яна\технология\1813017_587fbe13.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61752" y="4193704"/>
            <a:ext cx="3909238" cy="266429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4631357"/>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9218"/>
                                        </p:tgtEl>
                                        <p:attrNameLst>
                                          <p:attrName>style.visibility</p:attrName>
                                        </p:attrNameLst>
                                      </p:cBhvr>
                                      <p:to>
                                        <p:strVal val="visible"/>
                                      </p:to>
                                    </p:set>
                                    <p:anim calcmode="lin" valueType="num">
                                      <p:cBhvr>
                                        <p:cTn id="13" dur="1000" fill="hold"/>
                                        <p:tgtEl>
                                          <p:spTgt spid="9218"/>
                                        </p:tgtEl>
                                        <p:attrNameLst>
                                          <p:attrName>ppt_w</p:attrName>
                                        </p:attrNameLst>
                                      </p:cBhvr>
                                      <p:tavLst>
                                        <p:tav tm="0">
                                          <p:val>
                                            <p:fltVal val="0"/>
                                          </p:val>
                                        </p:tav>
                                        <p:tav tm="100000">
                                          <p:val>
                                            <p:strVal val="#ppt_w"/>
                                          </p:val>
                                        </p:tav>
                                      </p:tavLst>
                                    </p:anim>
                                    <p:anim calcmode="lin" valueType="num">
                                      <p:cBhvr>
                                        <p:cTn id="14" dur="1000" fill="hold"/>
                                        <p:tgtEl>
                                          <p:spTgt spid="9218"/>
                                        </p:tgtEl>
                                        <p:attrNameLst>
                                          <p:attrName>ppt_h</p:attrName>
                                        </p:attrNameLst>
                                      </p:cBhvr>
                                      <p:tavLst>
                                        <p:tav tm="0">
                                          <p:val>
                                            <p:fltVal val="0"/>
                                          </p:val>
                                        </p:tav>
                                        <p:tav tm="100000">
                                          <p:val>
                                            <p:strVal val="#ppt_h"/>
                                          </p:val>
                                        </p:tav>
                                      </p:tavLst>
                                    </p:anim>
                                    <p:anim calcmode="lin" valueType="num">
                                      <p:cBhvr>
                                        <p:cTn id="15" dur="1000" fill="hold"/>
                                        <p:tgtEl>
                                          <p:spTgt spid="9218"/>
                                        </p:tgtEl>
                                        <p:attrNameLst>
                                          <p:attrName>style.rotation</p:attrName>
                                        </p:attrNameLst>
                                      </p:cBhvr>
                                      <p:tavLst>
                                        <p:tav tm="0">
                                          <p:val>
                                            <p:fltVal val="90"/>
                                          </p:val>
                                        </p:tav>
                                        <p:tav tm="100000">
                                          <p:val>
                                            <p:fltVal val="0"/>
                                          </p:val>
                                        </p:tav>
                                      </p:tavLst>
                                    </p:anim>
                                    <p:animEffect transition="in" filter="fade">
                                      <p:cBhvr>
                                        <p:cTn id="16" dur="1000"/>
                                        <p:tgtEl>
                                          <p:spTgt spid="9218"/>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9219"/>
                                        </p:tgtEl>
                                        <p:attrNameLst>
                                          <p:attrName>style.visibility</p:attrName>
                                        </p:attrNameLst>
                                      </p:cBhvr>
                                      <p:to>
                                        <p:strVal val="visible"/>
                                      </p:to>
                                    </p:set>
                                    <p:animEffect transition="in" filter="circle(in)">
                                      <p:cBhvr>
                                        <p:cTn id="21" dur="2000"/>
                                        <p:tgtEl>
                                          <p:spTgt spid="9219"/>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9220"/>
                                        </p:tgtEl>
                                        <p:attrNameLst>
                                          <p:attrName>style.visibility</p:attrName>
                                        </p:attrNameLst>
                                      </p:cBhvr>
                                      <p:to>
                                        <p:strVal val="visible"/>
                                      </p:to>
                                    </p:set>
                                    <p:anim calcmode="lin" valueType="num">
                                      <p:cBhvr>
                                        <p:cTn id="26" dur="1000" fill="hold"/>
                                        <p:tgtEl>
                                          <p:spTgt spid="9220"/>
                                        </p:tgtEl>
                                        <p:attrNameLst>
                                          <p:attrName>ppt_w</p:attrName>
                                        </p:attrNameLst>
                                      </p:cBhvr>
                                      <p:tavLst>
                                        <p:tav tm="0">
                                          <p:val>
                                            <p:fltVal val="0"/>
                                          </p:val>
                                        </p:tav>
                                        <p:tav tm="100000">
                                          <p:val>
                                            <p:strVal val="#ppt_w"/>
                                          </p:val>
                                        </p:tav>
                                      </p:tavLst>
                                    </p:anim>
                                    <p:anim calcmode="lin" valueType="num">
                                      <p:cBhvr>
                                        <p:cTn id="27" dur="1000" fill="hold"/>
                                        <p:tgtEl>
                                          <p:spTgt spid="9220"/>
                                        </p:tgtEl>
                                        <p:attrNameLst>
                                          <p:attrName>ppt_h</p:attrName>
                                        </p:attrNameLst>
                                      </p:cBhvr>
                                      <p:tavLst>
                                        <p:tav tm="0">
                                          <p:val>
                                            <p:fltVal val="0"/>
                                          </p:val>
                                        </p:tav>
                                        <p:tav tm="100000">
                                          <p:val>
                                            <p:strVal val="#ppt_h"/>
                                          </p:val>
                                        </p:tav>
                                      </p:tavLst>
                                    </p:anim>
                                    <p:anim calcmode="lin" valueType="num">
                                      <p:cBhvr>
                                        <p:cTn id="28" dur="1000" fill="hold"/>
                                        <p:tgtEl>
                                          <p:spTgt spid="9220"/>
                                        </p:tgtEl>
                                        <p:attrNameLst>
                                          <p:attrName>style.rotation</p:attrName>
                                        </p:attrNameLst>
                                      </p:cBhvr>
                                      <p:tavLst>
                                        <p:tav tm="0">
                                          <p:val>
                                            <p:fltVal val="90"/>
                                          </p:val>
                                        </p:tav>
                                        <p:tav tm="100000">
                                          <p:val>
                                            <p:fltVal val="0"/>
                                          </p:val>
                                        </p:tav>
                                      </p:tavLst>
                                    </p:anim>
                                    <p:animEffect transition="in" filter="fade">
                                      <p:cBhvr>
                                        <p:cTn id="29" dur="1000"/>
                                        <p:tgtEl>
                                          <p:spTgt spid="9220"/>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9221"/>
                                        </p:tgtEl>
                                        <p:attrNameLst>
                                          <p:attrName>style.visibility</p:attrName>
                                        </p:attrNameLst>
                                      </p:cBhvr>
                                      <p:to>
                                        <p:strVal val="visible"/>
                                      </p:to>
                                    </p:set>
                                    <p:anim calcmode="lin" valueType="num">
                                      <p:cBhvr>
                                        <p:cTn id="34" dur="1000" fill="hold"/>
                                        <p:tgtEl>
                                          <p:spTgt spid="9221"/>
                                        </p:tgtEl>
                                        <p:attrNameLst>
                                          <p:attrName>ppt_w</p:attrName>
                                        </p:attrNameLst>
                                      </p:cBhvr>
                                      <p:tavLst>
                                        <p:tav tm="0">
                                          <p:val>
                                            <p:fltVal val="0"/>
                                          </p:val>
                                        </p:tav>
                                        <p:tav tm="100000">
                                          <p:val>
                                            <p:strVal val="#ppt_w"/>
                                          </p:val>
                                        </p:tav>
                                      </p:tavLst>
                                    </p:anim>
                                    <p:anim calcmode="lin" valueType="num">
                                      <p:cBhvr>
                                        <p:cTn id="35" dur="1000" fill="hold"/>
                                        <p:tgtEl>
                                          <p:spTgt spid="9221"/>
                                        </p:tgtEl>
                                        <p:attrNameLst>
                                          <p:attrName>ppt_h</p:attrName>
                                        </p:attrNameLst>
                                      </p:cBhvr>
                                      <p:tavLst>
                                        <p:tav tm="0">
                                          <p:val>
                                            <p:fltVal val="0"/>
                                          </p:val>
                                        </p:tav>
                                        <p:tav tm="100000">
                                          <p:val>
                                            <p:strVal val="#ppt_h"/>
                                          </p:val>
                                        </p:tav>
                                      </p:tavLst>
                                    </p:anim>
                                    <p:anim calcmode="lin" valueType="num">
                                      <p:cBhvr>
                                        <p:cTn id="36" dur="1000" fill="hold"/>
                                        <p:tgtEl>
                                          <p:spTgt spid="9221"/>
                                        </p:tgtEl>
                                        <p:attrNameLst>
                                          <p:attrName>style.rotation</p:attrName>
                                        </p:attrNameLst>
                                      </p:cBhvr>
                                      <p:tavLst>
                                        <p:tav tm="0">
                                          <p:val>
                                            <p:fltVal val="90"/>
                                          </p:val>
                                        </p:tav>
                                        <p:tav tm="100000">
                                          <p:val>
                                            <p:fltVal val="0"/>
                                          </p:val>
                                        </p:tav>
                                      </p:tavLst>
                                    </p:anim>
                                    <p:animEffect transition="in" filter="fade">
                                      <p:cBhvr>
                                        <p:cTn id="37" dur="10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229600" cy="1143000"/>
          </a:xfrm>
        </p:spPr>
        <p:txBody>
          <a:bodyPr>
            <a:normAutofit fontScale="90000"/>
          </a:bodyPr>
          <a:lstStyle/>
          <a:p>
            <a:r>
              <a:rPr lang="ru-RU" dirty="0" smtClean="0"/>
              <a:t>Исследование вторсырья</a:t>
            </a:r>
            <a:br>
              <a:rPr lang="ru-RU" dirty="0" smtClean="0"/>
            </a:br>
            <a:endParaRPr lang="ru-RU" dirty="0"/>
          </a:p>
        </p:txBody>
      </p:sp>
      <p:sp>
        <p:nvSpPr>
          <p:cNvPr id="3" name="Объект 2"/>
          <p:cNvSpPr>
            <a:spLocks noGrp="1"/>
          </p:cNvSpPr>
          <p:nvPr>
            <p:ph sz="quarter" idx="13"/>
          </p:nvPr>
        </p:nvSpPr>
        <p:spPr>
          <a:xfrm>
            <a:off x="3893990" y="692696"/>
            <a:ext cx="5328592" cy="5904656"/>
          </a:xfrm>
        </p:spPr>
        <p:txBody>
          <a:bodyPr>
            <a:normAutofit/>
          </a:bodyPr>
          <a:lstStyle/>
          <a:p>
            <a:r>
              <a:rPr lang="ru-RU" i="1" dirty="0" smtClean="0"/>
              <a:t>Для достижения глубокой переработки 90 и более процентов необходимо внедрение раздельного сбора отходов</a:t>
            </a:r>
            <a:r>
              <a:rPr lang="ru-RU" dirty="0" smtClean="0"/>
              <a:t>. </a:t>
            </a:r>
            <a:r>
              <a:rPr lang="ru-RU" u="sng" dirty="0" smtClean="0"/>
              <a:t>И здесь не обойтись без участия каждого из нас</a:t>
            </a:r>
            <a:r>
              <a:rPr lang="ru-RU" dirty="0" smtClean="0"/>
              <a:t>. Ведь когда мы, не задумываясь, валим в одну ёмкость бытовой и производственный мусор, мы смешиваем там всё вторсырьё. Один вид полезной  продукции загрязняет другой, не менее полезный. И именно этот </a:t>
            </a:r>
            <a:r>
              <a:rPr lang="ru-RU" u="sng" dirty="0" smtClean="0"/>
              <a:t>« коктейль» </a:t>
            </a:r>
            <a:r>
              <a:rPr lang="ru-RU" dirty="0" smtClean="0"/>
              <a:t>мы называем мусором, но </a:t>
            </a:r>
            <a:r>
              <a:rPr lang="ru-RU" u="sng" dirty="0" smtClean="0"/>
              <a:t>необходимо помнить, что раздельно собранные отходы – </a:t>
            </a:r>
            <a:r>
              <a:rPr lang="ru-RU" i="1" u="sng" dirty="0" smtClean="0"/>
              <a:t>это НЕ МУСОР, это ВТОРСЫРЬЁ.</a:t>
            </a:r>
            <a:endParaRPr lang="ru-RU" i="1" u="sng" dirty="0"/>
          </a:p>
        </p:txBody>
      </p:sp>
      <p:pic>
        <p:nvPicPr>
          <p:cNvPr id="8197" name="Picture 5" descr="C:\Users\виталик\Desktop\яна\технология\imgpreviewFYO8UOS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873" y="1390333"/>
            <a:ext cx="3957118" cy="26326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8198" name="Picture 6" descr="C:\Users\виталик\Desktop\яна\технология\imgpreviewQSBJJCJ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3356992"/>
            <a:ext cx="3492712" cy="26157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79624856"/>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197"/>
                                        </p:tgtEl>
                                        <p:attrNameLst>
                                          <p:attrName>style.visibility</p:attrName>
                                        </p:attrNameLst>
                                      </p:cBhvr>
                                      <p:to>
                                        <p:strVal val="visible"/>
                                      </p:to>
                                    </p:set>
                                    <p:anim calcmode="lin" valueType="num">
                                      <p:cBhvr additive="base">
                                        <p:cTn id="14" dur="500" fill="hold"/>
                                        <p:tgtEl>
                                          <p:spTgt spid="8197"/>
                                        </p:tgtEl>
                                        <p:attrNameLst>
                                          <p:attrName>ppt_x</p:attrName>
                                        </p:attrNameLst>
                                      </p:cBhvr>
                                      <p:tavLst>
                                        <p:tav tm="0">
                                          <p:val>
                                            <p:strVal val="#ppt_x"/>
                                          </p:val>
                                        </p:tav>
                                        <p:tav tm="100000">
                                          <p:val>
                                            <p:strVal val="#ppt_x"/>
                                          </p:val>
                                        </p:tav>
                                      </p:tavLst>
                                    </p:anim>
                                    <p:anim calcmode="lin" valueType="num">
                                      <p:cBhvr additive="base">
                                        <p:cTn id="15"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8198"/>
                                        </p:tgtEl>
                                        <p:attrNameLst>
                                          <p:attrName>style.visibility</p:attrName>
                                        </p:attrNameLst>
                                      </p:cBhvr>
                                      <p:to>
                                        <p:strVal val="visible"/>
                                      </p:to>
                                    </p:set>
                                    <p:animEffect transition="in" filter="circle(in)">
                                      <p:cBhvr>
                                        <p:cTn id="25" dur="2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италик\Desktop\яна\технология\фото поделки\поделки-для-дачи-из-пластиковых-бутылок[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00028" y="141557"/>
            <a:ext cx="4975200" cy="3323434"/>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виталик\Desktop\яна\технология\фото поделки\imgpreviewYXR3P5D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2564904"/>
            <a:ext cx="5797077" cy="38568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43577195"/>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1000" fill="hold"/>
                                        <p:tgtEl>
                                          <p:spTgt spid="1027"/>
                                        </p:tgtEl>
                                        <p:attrNameLst>
                                          <p:attrName>ppt_w</p:attrName>
                                        </p:attrNameLst>
                                      </p:cBhvr>
                                      <p:tavLst>
                                        <p:tav tm="0">
                                          <p:val>
                                            <p:fltVal val="0"/>
                                          </p:val>
                                        </p:tav>
                                        <p:tav tm="100000">
                                          <p:val>
                                            <p:strVal val="#ppt_w"/>
                                          </p:val>
                                        </p:tav>
                                      </p:tavLst>
                                    </p:anim>
                                    <p:anim calcmode="lin" valueType="num">
                                      <p:cBhvr>
                                        <p:cTn id="13" dur="1000" fill="hold"/>
                                        <p:tgtEl>
                                          <p:spTgt spid="1027"/>
                                        </p:tgtEl>
                                        <p:attrNameLst>
                                          <p:attrName>ppt_h</p:attrName>
                                        </p:attrNameLst>
                                      </p:cBhvr>
                                      <p:tavLst>
                                        <p:tav tm="0">
                                          <p:val>
                                            <p:fltVal val="0"/>
                                          </p:val>
                                        </p:tav>
                                        <p:tav tm="100000">
                                          <p:val>
                                            <p:strVal val="#ppt_h"/>
                                          </p:val>
                                        </p:tav>
                                      </p:tavLst>
                                    </p:anim>
                                    <p:anim calcmode="lin" valueType="num">
                                      <p:cBhvr>
                                        <p:cTn id="14" dur="1000" fill="hold"/>
                                        <p:tgtEl>
                                          <p:spTgt spid="1027"/>
                                        </p:tgtEl>
                                        <p:attrNameLst>
                                          <p:attrName>style.rotation</p:attrName>
                                        </p:attrNameLst>
                                      </p:cBhvr>
                                      <p:tavLst>
                                        <p:tav tm="0">
                                          <p:val>
                                            <p:fltVal val="90"/>
                                          </p:val>
                                        </p:tav>
                                        <p:tav tm="100000">
                                          <p:val>
                                            <p:fltVal val="0"/>
                                          </p:val>
                                        </p:tav>
                                      </p:tavLst>
                                    </p:anim>
                                    <p:animEffect transition="in" filter="fade">
                                      <p:cBhvr>
                                        <p:cTn id="15"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Технологическая часть « из старого в новое»</a:t>
            </a:r>
            <a:endParaRPr lang="ru-RU" dirty="0"/>
          </a:p>
        </p:txBody>
      </p:sp>
      <p:pic>
        <p:nvPicPr>
          <p:cNvPr id="1026" name="Picture 2" descr="F:\технология\MEMO0025.JPG"/>
          <p:cNvPicPr>
            <a:picLocks noChangeAspect="1" noChangeArrowheads="1"/>
          </p:cNvPicPr>
          <p:nvPr/>
        </p:nvPicPr>
        <p:blipFill>
          <a:blip r:embed="rId2" cstate="print"/>
          <a:srcRect/>
          <a:stretch>
            <a:fillRect/>
          </a:stretch>
        </p:blipFill>
        <p:spPr bwMode="auto">
          <a:xfrm>
            <a:off x="0" y="1928802"/>
            <a:ext cx="4572000" cy="4145732"/>
          </a:xfrm>
          <a:prstGeom prst="rect">
            <a:avLst/>
          </a:prstGeom>
          <a:noFill/>
        </p:spPr>
      </p:pic>
      <p:pic>
        <p:nvPicPr>
          <p:cNvPr id="1027" name="Picture 3" descr="F:\технология\MEMO0023.JPG"/>
          <p:cNvPicPr>
            <a:picLocks noChangeAspect="1" noChangeArrowheads="1"/>
          </p:cNvPicPr>
          <p:nvPr/>
        </p:nvPicPr>
        <p:blipFill>
          <a:blip r:embed="rId3" cstate="print"/>
          <a:srcRect/>
          <a:stretch>
            <a:fillRect/>
          </a:stretch>
        </p:blipFill>
        <p:spPr bwMode="auto">
          <a:xfrm>
            <a:off x="4714876" y="2000240"/>
            <a:ext cx="4429124" cy="3929066"/>
          </a:xfrm>
          <a:prstGeom prst="rect">
            <a:avLst/>
          </a:prstGeom>
          <a:noFill/>
        </p:spPr>
      </p:pic>
    </p:spTree>
    <p:extLst>
      <p:ext uri="{BB962C8B-B14F-4D97-AF65-F5344CB8AC3E}">
        <p14:creationId xmlns="" xmlns:p14="http://schemas.microsoft.com/office/powerpoint/2010/main" val="2772253407"/>
      </p:ext>
    </p:extLst>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p:cTn id="16" dur="1000" fill="hold"/>
                                        <p:tgtEl>
                                          <p:spTgt spid="1026"/>
                                        </p:tgtEl>
                                        <p:attrNameLst>
                                          <p:attrName>ppt_w</p:attrName>
                                        </p:attrNameLst>
                                      </p:cBhvr>
                                      <p:tavLst>
                                        <p:tav tm="0">
                                          <p:val>
                                            <p:fltVal val="0"/>
                                          </p:val>
                                        </p:tav>
                                        <p:tav tm="100000">
                                          <p:val>
                                            <p:strVal val="#ppt_w"/>
                                          </p:val>
                                        </p:tav>
                                      </p:tavLst>
                                    </p:anim>
                                    <p:anim calcmode="lin" valueType="num">
                                      <p:cBhvr>
                                        <p:cTn id="17" dur="1000" fill="hold"/>
                                        <p:tgtEl>
                                          <p:spTgt spid="1026"/>
                                        </p:tgtEl>
                                        <p:attrNameLst>
                                          <p:attrName>ppt_h</p:attrName>
                                        </p:attrNameLst>
                                      </p:cBhvr>
                                      <p:tavLst>
                                        <p:tav tm="0">
                                          <p:val>
                                            <p:fltVal val="0"/>
                                          </p:val>
                                        </p:tav>
                                        <p:tav tm="100000">
                                          <p:val>
                                            <p:strVal val="#ppt_h"/>
                                          </p:val>
                                        </p:tav>
                                      </p:tavLst>
                                    </p:anim>
                                    <p:anim calcmode="lin" valueType="num">
                                      <p:cBhvr>
                                        <p:cTn id="18" dur="1000" fill="hold"/>
                                        <p:tgtEl>
                                          <p:spTgt spid="1026"/>
                                        </p:tgtEl>
                                        <p:attrNameLst>
                                          <p:attrName>style.rotation</p:attrName>
                                        </p:attrNameLst>
                                      </p:cBhvr>
                                      <p:tavLst>
                                        <p:tav tm="0">
                                          <p:val>
                                            <p:fltVal val="90"/>
                                          </p:val>
                                        </p:tav>
                                        <p:tav tm="100000">
                                          <p:val>
                                            <p:fltVal val="0"/>
                                          </p:val>
                                        </p:tav>
                                      </p:tavLst>
                                    </p:anim>
                                    <p:animEffect transition="in" filter="fade">
                                      <p:cBhvr>
                                        <p:cTn id="19" dur="10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circle(in)">
                                      <p:cBhvr>
                                        <p:cTn id="24"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технология\MEMO0026.JPG"/>
          <p:cNvPicPr>
            <a:picLocks noChangeAspect="1" noChangeArrowheads="1"/>
          </p:cNvPicPr>
          <p:nvPr/>
        </p:nvPicPr>
        <p:blipFill>
          <a:blip r:embed="rId2" cstate="print"/>
          <a:srcRect/>
          <a:stretch>
            <a:fillRect/>
          </a:stretch>
        </p:blipFill>
        <p:spPr bwMode="auto">
          <a:xfrm>
            <a:off x="214282" y="0"/>
            <a:ext cx="5643570" cy="4232678"/>
          </a:xfrm>
          <a:prstGeom prst="rect">
            <a:avLst/>
          </a:prstGeom>
          <a:noFill/>
        </p:spPr>
      </p:pic>
      <p:pic>
        <p:nvPicPr>
          <p:cNvPr id="2050" name="Picture 2" descr="F:\технология\MEMO0027.JPG"/>
          <p:cNvPicPr>
            <a:picLocks noChangeAspect="1" noChangeArrowheads="1"/>
          </p:cNvPicPr>
          <p:nvPr/>
        </p:nvPicPr>
        <p:blipFill>
          <a:blip r:embed="rId3" cstate="print"/>
          <a:srcRect/>
          <a:stretch>
            <a:fillRect/>
          </a:stretch>
        </p:blipFill>
        <p:spPr bwMode="auto">
          <a:xfrm>
            <a:off x="4171944" y="3128958"/>
            <a:ext cx="4972056" cy="3729042"/>
          </a:xfrm>
          <a:prstGeom prst="rect">
            <a:avLst/>
          </a:prstGeom>
          <a:noFill/>
        </p:spPr>
      </p:pic>
    </p:spTree>
    <p:extLst>
      <p:ext uri="{BB962C8B-B14F-4D97-AF65-F5344CB8AC3E}">
        <p14:creationId xmlns="" xmlns:p14="http://schemas.microsoft.com/office/powerpoint/2010/main" val="744102777"/>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1000" fill="hold"/>
                                        <p:tgtEl>
                                          <p:spTgt spid="2050"/>
                                        </p:tgtEl>
                                        <p:attrNameLst>
                                          <p:attrName>ppt_w</p:attrName>
                                        </p:attrNameLst>
                                      </p:cBhvr>
                                      <p:tavLst>
                                        <p:tav tm="0">
                                          <p:val>
                                            <p:fltVal val="0"/>
                                          </p:val>
                                        </p:tav>
                                        <p:tav tm="100000">
                                          <p:val>
                                            <p:strVal val="#ppt_w"/>
                                          </p:val>
                                        </p:tav>
                                      </p:tavLst>
                                    </p:anim>
                                    <p:anim calcmode="lin" valueType="num">
                                      <p:cBhvr>
                                        <p:cTn id="13" dur="1000" fill="hold"/>
                                        <p:tgtEl>
                                          <p:spTgt spid="2050"/>
                                        </p:tgtEl>
                                        <p:attrNameLst>
                                          <p:attrName>ppt_h</p:attrName>
                                        </p:attrNameLst>
                                      </p:cBhvr>
                                      <p:tavLst>
                                        <p:tav tm="0">
                                          <p:val>
                                            <p:fltVal val="0"/>
                                          </p:val>
                                        </p:tav>
                                        <p:tav tm="100000">
                                          <p:val>
                                            <p:strVal val="#ppt_h"/>
                                          </p:val>
                                        </p:tav>
                                      </p:tavLst>
                                    </p:anim>
                                    <p:anim calcmode="lin" valueType="num">
                                      <p:cBhvr>
                                        <p:cTn id="14" dur="1000" fill="hold"/>
                                        <p:tgtEl>
                                          <p:spTgt spid="2050"/>
                                        </p:tgtEl>
                                        <p:attrNameLst>
                                          <p:attrName>style.rotation</p:attrName>
                                        </p:attrNameLst>
                                      </p:cBhvr>
                                      <p:tavLst>
                                        <p:tav tm="0">
                                          <p:val>
                                            <p:fltVal val="90"/>
                                          </p:val>
                                        </p:tav>
                                        <p:tav tm="100000">
                                          <p:val>
                                            <p:fltVal val="0"/>
                                          </p:val>
                                        </p:tav>
                                      </p:tavLst>
                                    </p:anim>
                                    <p:animEffect transition="in" filter="fade">
                                      <p:cBhvr>
                                        <p:cTn id="15"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технология\MEMO0036.JPG"/>
          <p:cNvPicPr>
            <a:picLocks noChangeAspect="1" noChangeArrowheads="1"/>
          </p:cNvPicPr>
          <p:nvPr/>
        </p:nvPicPr>
        <p:blipFill>
          <a:blip r:embed="rId2" cstate="print"/>
          <a:srcRect l="21428" r="1429" b="27618"/>
          <a:stretch>
            <a:fillRect/>
          </a:stretch>
        </p:blipFill>
        <p:spPr bwMode="auto">
          <a:xfrm>
            <a:off x="0" y="0"/>
            <a:ext cx="4872824" cy="3429024"/>
          </a:xfrm>
          <a:prstGeom prst="rect">
            <a:avLst/>
          </a:prstGeom>
          <a:noFill/>
        </p:spPr>
      </p:pic>
      <p:pic>
        <p:nvPicPr>
          <p:cNvPr id="3074" name="Picture 2" descr="F:\технология\MEMO0033.JPG"/>
          <p:cNvPicPr>
            <a:picLocks noChangeAspect="1" noChangeArrowheads="1"/>
          </p:cNvPicPr>
          <p:nvPr/>
        </p:nvPicPr>
        <p:blipFill>
          <a:blip r:embed="rId3" cstate="print"/>
          <a:srcRect l="25317" t="1688" r="5063" b="23628"/>
          <a:stretch>
            <a:fillRect/>
          </a:stretch>
        </p:blipFill>
        <p:spPr bwMode="auto">
          <a:xfrm>
            <a:off x="3616636" y="2410984"/>
            <a:ext cx="5527364" cy="4447016"/>
          </a:xfrm>
          <a:prstGeom prst="rect">
            <a:avLst/>
          </a:prstGeom>
          <a:noFill/>
        </p:spPr>
      </p:pic>
    </p:spTree>
    <p:extLst>
      <p:ext uri="{BB962C8B-B14F-4D97-AF65-F5344CB8AC3E}">
        <p14:creationId xmlns="" xmlns:p14="http://schemas.microsoft.com/office/powerpoint/2010/main" val="3589373961"/>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ircle(in)">
                                      <p:cBhvr>
                                        <p:cTn id="7" dur="20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2000"/>
                                        <p:tgtEl>
                                          <p:spTgt spid="3074"/>
                                        </p:tgtEl>
                                      </p:cBhvr>
                                    </p:animEffect>
                                    <p:anim calcmode="lin" valueType="num">
                                      <p:cBhvr>
                                        <p:cTn id="13" dur="2000" fill="hold"/>
                                        <p:tgtEl>
                                          <p:spTgt spid="3074"/>
                                        </p:tgtEl>
                                        <p:attrNameLst>
                                          <p:attrName>ppt_w</p:attrName>
                                        </p:attrNameLst>
                                      </p:cBhvr>
                                      <p:tavLst>
                                        <p:tav tm="0" fmla="#ppt_w*sin(2.5*pi*$)">
                                          <p:val>
                                            <p:fltVal val="0"/>
                                          </p:val>
                                        </p:tav>
                                        <p:tav tm="100000">
                                          <p:val>
                                            <p:fltVal val="1"/>
                                          </p:val>
                                        </p:tav>
                                      </p:tavLst>
                                    </p:anim>
                                    <p:anim calcmode="lin" valueType="num">
                                      <p:cBhvr>
                                        <p:cTn id="14"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технология\MEMO0034.JPG"/>
          <p:cNvPicPr>
            <a:picLocks noChangeAspect="1" noChangeArrowheads="1"/>
          </p:cNvPicPr>
          <p:nvPr/>
        </p:nvPicPr>
        <p:blipFill>
          <a:blip r:embed="rId2" cstate="print"/>
          <a:srcRect/>
          <a:stretch>
            <a:fillRect/>
          </a:stretch>
        </p:blipFill>
        <p:spPr bwMode="auto">
          <a:xfrm>
            <a:off x="0" y="0"/>
            <a:ext cx="5356232" cy="4017174"/>
          </a:xfrm>
          <a:prstGeom prst="rect">
            <a:avLst/>
          </a:prstGeom>
          <a:noFill/>
        </p:spPr>
      </p:pic>
      <p:pic>
        <p:nvPicPr>
          <p:cNvPr id="4099" name="Picture 3" descr="F:\технология\MEMO0035.JPG"/>
          <p:cNvPicPr>
            <a:picLocks noChangeAspect="1" noChangeArrowheads="1"/>
          </p:cNvPicPr>
          <p:nvPr/>
        </p:nvPicPr>
        <p:blipFill>
          <a:blip r:embed="rId3" cstate="print"/>
          <a:srcRect/>
          <a:stretch>
            <a:fillRect/>
          </a:stretch>
        </p:blipFill>
        <p:spPr bwMode="auto">
          <a:xfrm>
            <a:off x="3868710" y="2901532"/>
            <a:ext cx="5275290" cy="39564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 calcmode="lin" valueType="num">
                                      <p:cBhvr>
                                        <p:cTn id="12" dur="1000" fill="hold"/>
                                        <p:tgtEl>
                                          <p:spTgt spid="4099"/>
                                        </p:tgtEl>
                                        <p:attrNameLst>
                                          <p:attrName>ppt_w</p:attrName>
                                        </p:attrNameLst>
                                      </p:cBhvr>
                                      <p:tavLst>
                                        <p:tav tm="0">
                                          <p:val>
                                            <p:fltVal val="0"/>
                                          </p:val>
                                        </p:tav>
                                        <p:tav tm="100000">
                                          <p:val>
                                            <p:strVal val="#ppt_w"/>
                                          </p:val>
                                        </p:tav>
                                      </p:tavLst>
                                    </p:anim>
                                    <p:anim calcmode="lin" valueType="num">
                                      <p:cBhvr>
                                        <p:cTn id="13" dur="1000" fill="hold"/>
                                        <p:tgtEl>
                                          <p:spTgt spid="4099"/>
                                        </p:tgtEl>
                                        <p:attrNameLst>
                                          <p:attrName>ppt_h</p:attrName>
                                        </p:attrNameLst>
                                      </p:cBhvr>
                                      <p:tavLst>
                                        <p:tav tm="0">
                                          <p:val>
                                            <p:fltVal val="0"/>
                                          </p:val>
                                        </p:tav>
                                        <p:tav tm="100000">
                                          <p:val>
                                            <p:strVal val="#ppt_h"/>
                                          </p:val>
                                        </p:tav>
                                      </p:tavLst>
                                    </p:anim>
                                    <p:anim calcmode="lin" valueType="num">
                                      <p:cBhvr>
                                        <p:cTn id="14" dur="1000" fill="hold"/>
                                        <p:tgtEl>
                                          <p:spTgt spid="4099"/>
                                        </p:tgtEl>
                                        <p:attrNameLst>
                                          <p:attrName>style.rotation</p:attrName>
                                        </p:attrNameLst>
                                      </p:cBhvr>
                                      <p:tavLst>
                                        <p:tav tm="0">
                                          <p:val>
                                            <p:fltVal val="90"/>
                                          </p:val>
                                        </p:tav>
                                        <p:tav tm="100000">
                                          <p:val>
                                            <p:fltVal val="0"/>
                                          </p:val>
                                        </p:tav>
                                      </p:tavLst>
                                    </p:anim>
                                    <p:animEffect transition="in" filter="fade">
                                      <p:cBhvr>
                                        <p:cTn id="15"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43408"/>
            <a:ext cx="8229600" cy="1143000"/>
          </a:xfrm>
        </p:spPr>
        <p:txBody>
          <a:bodyPr/>
          <a:lstStyle/>
          <a:p>
            <a:r>
              <a:rPr lang="ru-RU" dirty="0" smtClean="0"/>
              <a:t>Вывод и самооценка</a:t>
            </a:r>
            <a:endParaRPr lang="ru-RU" dirty="0"/>
          </a:p>
        </p:txBody>
      </p:sp>
      <p:sp>
        <p:nvSpPr>
          <p:cNvPr id="3" name="Объект 2"/>
          <p:cNvSpPr>
            <a:spLocks noGrp="1"/>
          </p:cNvSpPr>
          <p:nvPr>
            <p:ph sz="quarter" idx="13"/>
          </p:nvPr>
        </p:nvSpPr>
        <p:spPr>
          <a:xfrm>
            <a:off x="422308" y="1124744"/>
            <a:ext cx="8229600" cy="4525963"/>
          </a:xfrm>
        </p:spPr>
        <p:txBody>
          <a:bodyPr/>
          <a:lstStyle/>
          <a:p>
            <a:r>
              <a:rPr lang="ru-RU" dirty="0" smtClean="0"/>
              <a:t>Я считаю, что выполнила все перед собой задачи и справилась с ними хорошо. Вместо того </a:t>
            </a:r>
            <a:r>
              <a:rPr lang="ru-RU" dirty="0"/>
              <a:t>ч</a:t>
            </a:r>
            <a:r>
              <a:rPr lang="ru-RU" dirty="0" smtClean="0"/>
              <a:t>тобы   выбрасывать    теперь  отходы  я делаю теперь поделки.    </a:t>
            </a:r>
            <a:endParaRPr lang="ru-RU" dirty="0"/>
          </a:p>
        </p:txBody>
      </p:sp>
      <p:pic>
        <p:nvPicPr>
          <p:cNvPr id="10242" name="Picture 2" descr="C:\Users\виталик\Desktop\яна\технология\d359e057116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2996952"/>
            <a:ext cx="4762500" cy="353377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10243" name="Picture 3" descr="C:\Users\виталик\Desktop\яна\технология\13468587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73630" y="3068959"/>
            <a:ext cx="4762500" cy="357187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21230801"/>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anim calcmode="lin" valueType="num">
                                      <p:cBhvr>
                                        <p:cTn id="26"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0242"/>
                                        </p:tgtEl>
                                        <p:attrNameLst>
                                          <p:attrName>style.visibility</p:attrName>
                                        </p:attrNameLst>
                                      </p:cBhvr>
                                      <p:to>
                                        <p:strVal val="visible"/>
                                      </p:to>
                                    </p:set>
                                    <p:animEffect transition="in" filter="circle(in)">
                                      <p:cBhvr>
                                        <p:cTn id="32" dur="2000"/>
                                        <p:tgtEl>
                                          <p:spTgt spid="10242"/>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10243"/>
                                        </p:tgtEl>
                                        <p:attrNameLst>
                                          <p:attrName>style.visibility</p:attrName>
                                        </p:attrNameLst>
                                      </p:cBhvr>
                                      <p:to>
                                        <p:strVal val="visible"/>
                                      </p:to>
                                    </p:set>
                                    <p:animEffect transition="in" filter="wheel(1)">
                                      <p:cBhvr>
                                        <p:cTn id="37" dur="2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1400"/>
            <a:ext cx="8229600" cy="1143000"/>
          </a:xfrm>
        </p:spPr>
        <p:txBody>
          <a:bodyPr/>
          <a:lstStyle/>
          <a:p>
            <a:r>
              <a:rPr lang="ru-RU" dirty="0" smtClean="0"/>
              <a:t>Реклама</a:t>
            </a:r>
            <a:endParaRPr lang="ru-RU" dirty="0"/>
          </a:p>
        </p:txBody>
      </p:sp>
      <p:pic>
        <p:nvPicPr>
          <p:cNvPr id="12290" name="Picture 2" descr="C:\Users\виталик\Desktop\яна\технология\imgpreview[1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71600" y="2996952"/>
            <a:ext cx="3605045" cy="311878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2291" name="Picture 3" descr="C:\Users\виталик\Desktop\яна\технология\imgpreview[10] (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39952" y="980728"/>
            <a:ext cx="3888432" cy="27447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 xmlns:p14="http://schemas.microsoft.com/office/powerpoint/2010/main" val="2786027486"/>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circle(in)">
                                      <p:cBhvr>
                                        <p:cTn id="12" dur="2000"/>
                                        <p:tgtEl>
                                          <p:spTgt spid="1229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2290"/>
                                        </p:tgtEl>
                                        <p:attrNameLst>
                                          <p:attrName>style.visibility</p:attrName>
                                        </p:attrNameLst>
                                      </p:cBhvr>
                                      <p:to>
                                        <p:strVal val="visible"/>
                                      </p:to>
                                    </p:set>
                                    <p:animEffect transition="in" filter="wheel(1)">
                                      <p:cBhvr>
                                        <p:cTn id="17"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виталик\Desktop\яна\технология\imgpreview[6] (3).jpg"/>
          <p:cNvPicPr>
            <a:picLocks noGrp="1" noChangeAspect="1" noChangeArrowheads="1"/>
          </p:cNvPicPr>
          <p:nvPr>
            <p:ph sz="quarter" idx="13"/>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8520" y="116632"/>
            <a:ext cx="4896544" cy="3952081"/>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13315" name="Picture 3" descr="C:\Users\виталик\Desktop\яна\технология\imgpreview84KZ31K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64658" y="2019671"/>
            <a:ext cx="6433434" cy="4818113"/>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032509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arn(inVertical)">
                                      <p:cBhvr>
                                        <p:cTn id="7" dur="5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315"/>
                                        </p:tgtEl>
                                        <p:attrNameLst>
                                          <p:attrName>style.visibility</p:attrName>
                                        </p:attrNameLst>
                                      </p:cBhvr>
                                      <p:to>
                                        <p:strVal val="visible"/>
                                      </p:to>
                                    </p:set>
                                    <p:anim calcmode="lin" valueType="num">
                                      <p:cBhvr additive="base">
                                        <p:cTn id="12" dur="500" fill="hold"/>
                                        <p:tgtEl>
                                          <p:spTgt spid="13315"/>
                                        </p:tgtEl>
                                        <p:attrNameLst>
                                          <p:attrName>ppt_x</p:attrName>
                                        </p:attrNameLst>
                                      </p:cBhvr>
                                      <p:tavLst>
                                        <p:tav tm="0">
                                          <p:val>
                                            <p:strVal val="#ppt_x"/>
                                          </p:val>
                                        </p:tav>
                                        <p:tav tm="100000">
                                          <p:val>
                                            <p:strVal val="#ppt_x"/>
                                          </p:val>
                                        </p:tav>
                                      </p:tavLst>
                                    </p:anim>
                                    <p:anim calcmode="lin" valueType="num">
                                      <p:cBhvr additive="base">
                                        <p:cTn id="13"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Содержание</a:t>
            </a:r>
            <a:endParaRPr lang="ru-RU" dirty="0"/>
          </a:p>
        </p:txBody>
      </p:sp>
      <p:sp>
        <p:nvSpPr>
          <p:cNvPr id="3" name="Объект 2"/>
          <p:cNvSpPr>
            <a:spLocks noGrp="1"/>
          </p:cNvSpPr>
          <p:nvPr>
            <p:ph sz="quarter" idx="13"/>
          </p:nvPr>
        </p:nvSpPr>
        <p:spPr/>
        <p:txBody>
          <a:bodyPr>
            <a:normAutofit/>
          </a:bodyPr>
          <a:lstStyle/>
          <a:p>
            <a:r>
              <a:rPr lang="ru-RU" dirty="0" smtClean="0"/>
              <a:t>1. Актуальность темы</a:t>
            </a:r>
          </a:p>
          <a:p>
            <a:r>
              <a:rPr lang="ru-RU" dirty="0" smtClean="0"/>
              <a:t>2. Цели и Задачи </a:t>
            </a:r>
          </a:p>
          <a:p>
            <a:r>
              <a:rPr lang="ru-RU" dirty="0" smtClean="0"/>
              <a:t>3. Что такое вторсырьё</a:t>
            </a:r>
          </a:p>
          <a:p>
            <a:r>
              <a:rPr lang="ru-RU" dirty="0" smtClean="0"/>
              <a:t>4. История развития вторсырья</a:t>
            </a:r>
          </a:p>
          <a:p>
            <a:r>
              <a:rPr lang="ru-RU" dirty="0" smtClean="0"/>
              <a:t>5. Исследование вторсырья</a:t>
            </a:r>
          </a:p>
          <a:p>
            <a:r>
              <a:rPr lang="ru-RU" dirty="0" smtClean="0"/>
              <a:t>6. Технология изделий из вторсырья</a:t>
            </a:r>
          </a:p>
          <a:p>
            <a:r>
              <a:rPr lang="ru-RU" dirty="0" smtClean="0"/>
              <a:t>7. Вывод и самооценка </a:t>
            </a:r>
          </a:p>
          <a:p>
            <a:r>
              <a:rPr lang="ru-RU" dirty="0" smtClean="0"/>
              <a:t>8. Реклама</a:t>
            </a:r>
          </a:p>
          <a:p>
            <a:r>
              <a:rPr lang="ru-RU" dirty="0" smtClean="0"/>
              <a:t>9. Литература</a:t>
            </a:r>
          </a:p>
        </p:txBody>
      </p:sp>
    </p:spTree>
    <p:extLst>
      <p:ext uri="{BB962C8B-B14F-4D97-AF65-F5344CB8AC3E}">
        <p14:creationId xmlns="" xmlns:p14="http://schemas.microsoft.com/office/powerpoint/2010/main" val="2168136965"/>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additive="base">
                                        <p:cTn id="4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additive="base">
                                        <p:cTn id="5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additive="base">
                                        <p:cTn id="6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anim calcmode="lin" valueType="num">
                                      <p:cBhvr additive="base">
                                        <p:cTn id="6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8" end="8"/>
                                            </p:txEl>
                                          </p:spTgt>
                                        </p:tgtEl>
                                        <p:attrNameLst>
                                          <p:attrName>style.visibility</p:attrName>
                                        </p:attrNameLst>
                                      </p:cBhvr>
                                      <p:to>
                                        <p:strVal val="visible"/>
                                      </p:to>
                                    </p:set>
                                    <p:anim calcmode="lin" valueType="num">
                                      <p:cBhvr additive="base">
                                        <p:cTn id="7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виталик\Desktop\яна\технология\imgpreview6TDQ2T0H.jpg"/>
          <p:cNvPicPr>
            <a:picLocks noGrp="1" noChangeAspect="1" noChangeArrowheads="1"/>
          </p:cNvPicPr>
          <p:nvPr>
            <p:ph sz="quarter" idx="13"/>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80339" y="7142"/>
            <a:ext cx="4756664" cy="35623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4339" name="Picture 3" descr="C:\Users\виталик\Desktop\яна\технология\imgpreviewPF5WXPN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504" y="7142"/>
            <a:ext cx="4207355" cy="3150963"/>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14340" name="Picture 4" descr="C:\Users\виталик\Desktop\яна\технология\imgpreviewCSRVSAEY.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967536" y="3664034"/>
            <a:ext cx="4176464" cy="2960532"/>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14341" name="Picture 5" descr="C:\Users\виталик\Desktop\яна\технология\imgpreviewHYZJQ1P9.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3094857"/>
            <a:ext cx="4844554" cy="360745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 xmlns:p14="http://schemas.microsoft.com/office/powerpoint/2010/main" val="176336695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circle(in)">
                                      <p:cBhvr>
                                        <p:cTn id="7" dur="2000"/>
                                        <p:tgtEl>
                                          <p:spTgt spid="1434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randombar(horizontal)">
                                      <p:cBhvr>
                                        <p:cTn id="12" dur="500"/>
                                        <p:tgtEl>
                                          <p:spTgt spid="143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340"/>
                                        </p:tgtEl>
                                        <p:attrNameLst>
                                          <p:attrName>style.visibility</p:attrName>
                                        </p:attrNameLst>
                                      </p:cBhvr>
                                      <p:to>
                                        <p:strVal val="visible"/>
                                      </p:to>
                                    </p:set>
                                    <p:animEffect transition="in" filter="wipe(down)">
                                      <p:cBhvr>
                                        <p:cTn id="17" dur="500"/>
                                        <p:tgtEl>
                                          <p:spTgt spid="1434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339"/>
                                        </p:tgtEl>
                                        <p:attrNameLst>
                                          <p:attrName>style.visibility</p:attrName>
                                        </p:attrNameLst>
                                      </p:cBhvr>
                                      <p:to>
                                        <p:strVal val="visible"/>
                                      </p:to>
                                    </p:set>
                                    <p:animEffect transition="in" filter="barn(inVertical)">
                                      <p:cBhvr>
                                        <p:cTn id="22"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C:\Users\виталик\Desktop\яна\технология\ccdd0624c9df[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6692" y="407905"/>
            <a:ext cx="3048000" cy="2286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5367" name="Picture 7" descr="C:\Users\виталик\Desktop\яна\технология\85787274_DSCN4283[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58070" y="301815"/>
            <a:ext cx="3189454" cy="23920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5368" name="Picture 8" descr="C:\Users\виталик\Desktop\яна\технология\08fd9d40923a777001c7c9642b3157ef[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67744" y="2810254"/>
            <a:ext cx="5616624" cy="4212468"/>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15369" name="Picture 9" descr="C:\Users\виталик\Desktop\яна\технология\00e57e[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979712" y="-73461"/>
            <a:ext cx="4475182" cy="5767429"/>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7785061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wipe(down)">
                                      <p:cBhvr>
                                        <p:cTn id="7" dur="500"/>
                                        <p:tgtEl>
                                          <p:spTgt spid="1536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5367"/>
                                        </p:tgtEl>
                                        <p:attrNameLst>
                                          <p:attrName>style.visibility</p:attrName>
                                        </p:attrNameLst>
                                      </p:cBhvr>
                                      <p:to>
                                        <p:strVal val="visible"/>
                                      </p:to>
                                    </p:set>
                                    <p:anim calcmode="lin" valueType="num">
                                      <p:cBhvr>
                                        <p:cTn id="12" dur="1000" fill="hold"/>
                                        <p:tgtEl>
                                          <p:spTgt spid="15367"/>
                                        </p:tgtEl>
                                        <p:attrNameLst>
                                          <p:attrName>ppt_w</p:attrName>
                                        </p:attrNameLst>
                                      </p:cBhvr>
                                      <p:tavLst>
                                        <p:tav tm="0">
                                          <p:val>
                                            <p:fltVal val="0"/>
                                          </p:val>
                                        </p:tav>
                                        <p:tav tm="100000">
                                          <p:val>
                                            <p:strVal val="#ppt_w"/>
                                          </p:val>
                                        </p:tav>
                                      </p:tavLst>
                                    </p:anim>
                                    <p:anim calcmode="lin" valueType="num">
                                      <p:cBhvr>
                                        <p:cTn id="13" dur="1000" fill="hold"/>
                                        <p:tgtEl>
                                          <p:spTgt spid="15367"/>
                                        </p:tgtEl>
                                        <p:attrNameLst>
                                          <p:attrName>ppt_h</p:attrName>
                                        </p:attrNameLst>
                                      </p:cBhvr>
                                      <p:tavLst>
                                        <p:tav tm="0">
                                          <p:val>
                                            <p:fltVal val="0"/>
                                          </p:val>
                                        </p:tav>
                                        <p:tav tm="100000">
                                          <p:val>
                                            <p:strVal val="#ppt_h"/>
                                          </p:val>
                                        </p:tav>
                                      </p:tavLst>
                                    </p:anim>
                                    <p:anim calcmode="lin" valueType="num">
                                      <p:cBhvr>
                                        <p:cTn id="14" dur="1000" fill="hold"/>
                                        <p:tgtEl>
                                          <p:spTgt spid="15367"/>
                                        </p:tgtEl>
                                        <p:attrNameLst>
                                          <p:attrName>style.rotation</p:attrName>
                                        </p:attrNameLst>
                                      </p:cBhvr>
                                      <p:tavLst>
                                        <p:tav tm="0">
                                          <p:val>
                                            <p:fltVal val="90"/>
                                          </p:val>
                                        </p:tav>
                                        <p:tav tm="100000">
                                          <p:val>
                                            <p:fltVal val="0"/>
                                          </p:val>
                                        </p:tav>
                                      </p:tavLst>
                                    </p:anim>
                                    <p:animEffect transition="in" filter="fade">
                                      <p:cBhvr>
                                        <p:cTn id="15" dur="1000"/>
                                        <p:tgtEl>
                                          <p:spTgt spid="1536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5368"/>
                                        </p:tgtEl>
                                        <p:attrNameLst>
                                          <p:attrName>style.visibility</p:attrName>
                                        </p:attrNameLst>
                                      </p:cBhvr>
                                      <p:to>
                                        <p:strVal val="visible"/>
                                      </p:to>
                                    </p:set>
                                    <p:animEffect transition="in" filter="circle(in)">
                                      <p:cBhvr>
                                        <p:cTn id="20" dur="2000"/>
                                        <p:tgtEl>
                                          <p:spTgt spid="15368"/>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5369"/>
                                        </p:tgtEl>
                                        <p:attrNameLst>
                                          <p:attrName>style.visibility</p:attrName>
                                        </p:attrNameLst>
                                      </p:cBhvr>
                                      <p:to>
                                        <p:strVal val="visible"/>
                                      </p:to>
                                    </p:set>
                                    <p:anim calcmode="lin" valueType="num">
                                      <p:cBhvr>
                                        <p:cTn id="25" dur="1000" fill="hold"/>
                                        <p:tgtEl>
                                          <p:spTgt spid="15369"/>
                                        </p:tgtEl>
                                        <p:attrNameLst>
                                          <p:attrName>ppt_w</p:attrName>
                                        </p:attrNameLst>
                                      </p:cBhvr>
                                      <p:tavLst>
                                        <p:tav tm="0">
                                          <p:val>
                                            <p:fltVal val="0"/>
                                          </p:val>
                                        </p:tav>
                                        <p:tav tm="100000">
                                          <p:val>
                                            <p:strVal val="#ppt_w"/>
                                          </p:val>
                                        </p:tav>
                                      </p:tavLst>
                                    </p:anim>
                                    <p:anim calcmode="lin" valueType="num">
                                      <p:cBhvr>
                                        <p:cTn id="26" dur="1000" fill="hold"/>
                                        <p:tgtEl>
                                          <p:spTgt spid="15369"/>
                                        </p:tgtEl>
                                        <p:attrNameLst>
                                          <p:attrName>ppt_h</p:attrName>
                                        </p:attrNameLst>
                                      </p:cBhvr>
                                      <p:tavLst>
                                        <p:tav tm="0">
                                          <p:val>
                                            <p:fltVal val="0"/>
                                          </p:val>
                                        </p:tav>
                                        <p:tav tm="100000">
                                          <p:val>
                                            <p:strVal val="#ppt_h"/>
                                          </p:val>
                                        </p:tav>
                                      </p:tavLst>
                                    </p:anim>
                                    <p:anim calcmode="lin" valueType="num">
                                      <p:cBhvr>
                                        <p:cTn id="27" dur="1000" fill="hold"/>
                                        <p:tgtEl>
                                          <p:spTgt spid="15369"/>
                                        </p:tgtEl>
                                        <p:attrNameLst>
                                          <p:attrName>style.rotation</p:attrName>
                                        </p:attrNameLst>
                                      </p:cBhvr>
                                      <p:tavLst>
                                        <p:tav tm="0">
                                          <p:val>
                                            <p:fltVal val="90"/>
                                          </p:val>
                                        </p:tav>
                                        <p:tav tm="100000">
                                          <p:val>
                                            <p:fltVal val="0"/>
                                          </p:val>
                                        </p:tav>
                                      </p:tavLst>
                                    </p:anim>
                                    <p:animEffect transition="in" filter="fade">
                                      <p:cBhvr>
                                        <p:cTn id="28" dur="10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260648"/>
            <a:ext cx="4824536" cy="4342082"/>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95936" y="2204864"/>
            <a:ext cx="4578150" cy="4294216"/>
          </a:xfrm>
          <a:prstGeom prst="ellipse">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23030946"/>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wheel(1)">
                                      <p:cBhvr>
                                        <p:cTn id="7" dur="20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6389"/>
                                        </p:tgtEl>
                                        <p:attrNameLst>
                                          <p:attrName>style.visibility</p:attrName>
                                        </p:attrNameLst>
                                      </p:cBhvr>
                                      <p:to>
                                        <p:strVal val="visible"/>
                                      </p:to>
                                    </p:set>
                                    <p:anim calcmode="lin" valueType="num">
                                      <p:cBhvr>
                                        <p:cTn id="12" dur="1000" fill="hold"/>
                                        <p:tgtEl>
                                          <p:spTgt spid="16389"/>
                                        </p:tgtEl>
                                        <p:attrNameLst>
                                          <p:attrName>ppt_w</p:attrName>
                                        </p:attrNameLst>
                                      </p:cBhvr>
                                      <p:tavLst>
                                        <p:tav tm="0">
                                          <p:val>
                                            <p:fltVal val="0"/>
                                          </p:val>
                                        </p:tav>
                                        <p:tav tm="100000">
                                          <p:val>
                                            <p:strVal val="#ppt_w"/>
                                          </p:val>
                                        </p:tav>
                                      </p:tavLst>
                                    </p:anim>
                                    <p:anim calcmode="lin" valueType="num">
                                      <p:cBhvr>
                                        <p:cTn id="13" dur="1000" fill="hold"/>
                                        <p:tgtEl>
                                          <p:spTgt spid="16389"/>
                                        </p:tgtEl>
                                        <p:attrNameLst>
                                          <p:attrName>ppt_h</p:attrName>
                                        </p:attrNameLst>
                                      </p:cBhvr>
                                      <p:tavLst>
                                        <p:tav tm="0">
                                          <p:val>
                                            <p:fltVal val="0"/>
                                          </p:val>
                                        </p:tav>
                                        <p:tav tm="100000">
                                          <p:val>
                                            <p:strVal val="#ppt_h"/>
                                          </p:val>
                                        </p:tav>
                                      </p:tavLst>
                                    </p:anim>
                                    <p:anim calcmode="lin" valueType="num">
                                      <p:cBhvr>
                                        <p:cTn id="14" dur="1000" fill="hold"/>
                                        <p:tgtEl>
                                          <p:spTgt spid="16389"/>
                                        </p:tgtEl>
                                        <p:attrNameLst>
                                          <p:attrName>style.rotation</p:attrName>
                                        </p:attrNameLst>
                                      </p:cBhvr>
                                      <p:tavLst>
                                        <p:tav tm="0">
                                          <p:val>
                                            <p:fltVal val="90"/>
                                          </p:val>
                                        </p:tav>
                                        <p:tav tm="100000">
                                          <p:val>
                                            <p:fltVal val="0"/>
                                          </p:val>
                                        </p:tav>
                                      </p:tavLst>
                                    </p:anim>
                                    <p:animEffect transition="in" filter="fade">
                                      <p:cBhvr>
                                        <p:cTn id="15" dur="10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Литература</a:t>
            </a:r>
            <a:endParaRPr lang="ru-RU" dirty="0"/>
          </a:p>
        </p:txBody>
      </p:sp>
      <p:sp>
        <p:nvSpPr>
          <p:cNvPr id="3" name="Объект 2"/>
          <p:cNvSpPr>
            <a:spLocks noGrp="1"/>
          </p:cNvSpPr>
          <p:nvPr>
            <p:ph sz="quarter" idx="13"/>
          </p:nvPr>
        </p:nvSpPr>
        <p:spPr/>
        <p:txBody>
          <a:bodyPr/>
          <a:lstStyle/>
          <a:p>
            <a:r>
              <a:rPr lang="ru-RU" dirty="0" smtClean="0"/>
              <a:t>Журнал «Здоровье и Экология» №11 2008 год</a:t>
            </a:r>
          </a:p>
          <a:p>
            <a:r>
              <a:rPr lang="ru-RU" dirty="0" smtClean="0"/>
              <a:t>Журнал </a:t>
            </a:r>
            <a:r>
              <a:rPr lang="ru-RU" dirty="0"/>
              <a:t>«Здоровье </a:t>
            </a:r>
            <a:r>
              <a:rPr lang="ru-RU" dirty="0" smtClean="0"/>
              <a:t>и Экология» №7-8 2009 год</a:t>
            </a:r>
          </a:p>
          <a:p>
            <a:r>
              <a:rPr lang="ru-RU" dirty="0" smtClean="0"/>
              <a:t>Журнал </a:t>
            </a:r>
            <a:r>
              <a:rPr lang="ru-RU" dirty="0"/>
              <a:t>«Здоровье </a:t>
            </a:r>
            <a:r>
              <a:rPr lang="ru-RU" dirty="0" smtClean="0"/>
              <a:t>и Экология» №1  2011 год</a:t>
            </a:r>
          </a:p>
          <a:p>
            <a:r>
              <a:rPr lang="ru-RU" dirty="0" smtClean="0"/>
              <a:t>Журнал </a:t>
            </a:r>
            <a:r>
              <a:rPr lang="ru-RU" dirty="0"/>
              <a:t>«Здоровье </a:t>
            </a:r>
            <a:r>
              <a:rPr lang="ru-RU" dirty="0" smtClean="0"/>
              <a:t>и Экология» №2  2011 год</a:t>
            </a:r>
          </a:p>
          <a:p>
            <a:r>
              <a:rPr lang="ru-RU" dirty="0" smtClean="0"/>
              <a:t>Журнал </a:t>
            </a:r>
            <a:r>
              <a:rPr lang="ru-RU" dirty="0"/>
              <a:t>«Здоровье </a:t>
            </a:r>
            <a:r>
              <a:rPr lang="ru-RU" dirty="0" smtClean="0"/>
              <a:t>и Экология» № 10 2013 год</a:t>
            </a:r>
          </a:p>
        </p:txBody>
      </p:sp>
    </p:spTree>
    <p:extLst>
      <p:ext uri="{BB962C8B-B14F-4D97-AF65-F5344CB8AC3E}">
        <p14:creationId xmlns="" xmlns:p14="http://schemas.microsoft.com/office/powerpoint/2010/main" val="2177162991"/>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28" y="1772816"/>
            <a:ext cx="9552359" cy="1976264"/>
          </a:xfrm>
        </p:spPr>
        <p:txBody>
          <a:bodyPr/>
          <a:lstStyle/>
          <a:p>
            <a:r>
              <a:rPr lang="ru-RU" dirty="0" smtClean="0"/>
              <a:t> </a:t>
            </a:r>
            <a:r>
              <a:rPr lang="ru-RU" sz="6000" dirty="0" smtClean="0"/>
              <a:t>Спасибо за ваше внимание</a:t>
            </a:r>
            <a:endParaRPr lang="ru-RU" sz="6000" dirty="0"/>
          </a:p>
        </p:txBody>
      </p:sp>
      <p:pic>
        <p:nvPicPr>
          <p:cNvPr id="1026" name="Picture 2" descr="K:\технология\фото поделки\08fd9d40923a777001c7c9642b3157ef[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96136" y="4077072"/>
            <a:ext cx="2789568" cy="2092176"/>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K:\технология\фото поделки\00e57e[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3568" y="9118"/>
            <a:ext cx="1872208" cy="2878735"/>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652120" y="295276"/>
            <a:ext cx="2786063" cy="20907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642358" y="3789040"/>
            <a:ext cx="1871663" cy="2882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51647009"/>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Актуальность темы</a:t>
            </a:r>
            <a:endParaRPr lang="ru-RU" dirty="0"/>
          </a:p>
        </p:txBody>
      </p:sp>
      <p:sp>
        <p:nvSpPr>
          <p:cNvPr id="3" name="Объект 2"/>
          <p:cNvSpPr>
            <a:spLocks noGrp="1"/>
          </p:cNvSpPr>
          <p:nvPr>
            <p:ph sz="quarter" idx="13"/>
          </p:nvPr>
        </p:nvSpPr>
        <p:spPr>
          <a:xfrm>
            <a:off x="4067944" y="476672"/>
            <a:ext cx="4968552" cy="6264696"/>
          </a:xfrm>
        </p:spPr>
        <p:txBody>
          <a:bodyPr>
            <a:normAutofit/>
          </a:bodyPr>
          <a:lstStyle/>
          <a:p>
            <a:r>
              <a:rPr lang="ru-RU" dirty="0" smtClean="0"/>
              <a:t>Каждый год наша планета загрязняется всё сильней и сильней. Я решила узнать и в какой-то степени повлиять на это и занялась темой «НОВАЯ ЖИЗНЬ ВТОРСЫРЬЮ» .</a:t>
            </a:r>
            <a:endParaRPr lang="ru-RU" dirty="0"/>
          </a:p>
        </p:txBody>
      </p:sp>
      <p:pic>
        <p:nvPicPr>
          <p:cNvPr id="1026" name="Picture 2" descr="C:\Users\виталик\Desktop\яна\технология\imgpreviewQSBJJCJ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87624" y="2645343"/>
            <a:ext cx="5976664" cy="447602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8004531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италик\Desktop\яна\технология\imgpreview[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97" y="0"/>
            <a:ext cx="6926904" cy="4608512"/>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1027" name="Picture 3" descr="C:\Users\виталик\Desktop\яна\технология\imgpreviewJKTQHJEO.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20370" y="2075532"/>
            <a:ext cx="7217712" cy="4782468"/>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8654840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circle(in)">
                                      <p:cBhvr>
                                        <p:cTn id="12"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виталик\Desktop\яна\технология\imgpreviewOC0476A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351" y="32792"/>
            <a:ext cx="8093148" cy="60611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2052" name="Picture 4" descr="C:\Users\виталик\Desktop\яна\технология\imgpreview3P3BLD1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7782" y="908720"/>
            <a:ext cx="8743114" cy="5816847"/>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36140614"/>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circle(in)">
                                      <p:cBhvr>
                                        <p:cTn id="15"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620688"/>
            <a:ext cx="8229600" cy="1143000"/>
          </a:xfrm>
        </p:spPr>
        <p:txBody>
          <a:bodyPr>
            <a:normAutofit fontScale="90000"/>
          </a:bodyPr>
          <a:lstStyle/>
          <a:p>
            <a:r>
              <a:rPr lang="ru-RU" dirty="0" smtClean="0"/>
              <a:t>Цели и Задачи </a:t>
            </a:r>
            <a:br>
              <a:rPr lang="ru-RU" dirty="0" smtClean="0"/>
            </a:br>
            <a:endParaRPr lang="ru-RU" dirty="0"/>
          </a:p>
        </p:txBody>
      </p:sp>
      <p:sp>
        <p:nvSpPr>
          <p:cNvPr id="3" name="Объект 2"/>
          <p:cNvSpPr>
            <a:spLocks noGrp="1"/>
          </p:cNvSpPr>
          <p:nvPr>
            <p:ph sz="quarter" idx="13"/>
          </p:nvPr>
        </p:nvSpPr>
        <p:spPr>
          <a:xfrm>
            <a:off x="305762" y="1628800"/>
            <a:ext cx="8229600" cy="4525963"/>
          </a:xfrm>
        </p:spPr>
        <p:txBody>
          <a:bodyPr/>
          <a:lstStyle/>
          <a:p>
            <a:r>
              <a:rPr lang="ru-RU" dirty="0" smtClean="0"/>
              <a:t>Моя  цель в том, чтобы уменьшить загрязнение биосферы мусором и найти ему вторичное  применение. </a:t>
            </a:r>
            <a:endParaRPr lang="ru-RU" dirty="0"/>
          </a:p>
        </p:txBody>
      </p:sp>
      <p:pic>
        <p:nvPicPr>
          <p:cNvPr id="3074" name="Picture 2" descr="C:\Users\виталик\Desktop\яна\технология\imgpreviewGZXKPIDT.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84168" y="2852936"/>
            <a:ext cx="2570212" cy="38396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pic>
        <p:nvPicPr>
          <p:cNvPr id="3075" name="Picture 3" descr="C:\Users\виталик\Desktop\яна\технология\imgpreview[9].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3573016"/>
            <a:ext cx="5349807" cy="300551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59499956"/>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075"/>
                                        </p:tgtEl>
                                        <p:attrNameLst>
                                          <p:attrName>style.visibility</p:attrName>
                                        </p:attrNameLst>
                                      </p:cBhvr>
                                      <p:to>
                                        <p:strVal val="visible"/>
                                      </p:to>
                                    </p:set>
                                    <p:animEffect transition="in" filter="wheel(1)">
                                      <p:cBhvr>
                                        <p:cTn id="31" dur="2000"/>
                                        <p:tgtEl>
                                          <p:spTgt spid="3075"/>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3074"/>
                                        </p:tgtEl>
                                        <p:attrNameLst>
                                          <p:attrName>style.visibility</p:attrName>
                                        </p:attrNameLst>
                                      </p:cBhvr>
                                      <p:to>
                                        <p:strVal val="visible"/>
                                      </p:to>
                                    </p:set>
                                    <p:animEffect transition="in" filter="circle(in)">
                                      <p:cBhvr>
                                        <p:cTn id="36"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виталик\Desktop\яна\технология\imgpreview5S5VPXL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14234"/>
            <a:ext cx="6696744" cy="63700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4099" name="Picture 3" descr="C:\Users\виталик\Desktop\яна\технология\1676423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64145" y="301335"/>
            <a:ext cx="8079855" cy="60545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04296661"/>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circle(in)">
                                      <p:cBhvr>
                                        <p:cTn id="15"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Что такое вторсырьё?</a:t>
            </a:r>
            <a:br>
              <a:rPr lang="ru-RU" dirty="0" smtClean="0"/>
            </a:br>
            <a:endParaRPr lang="ru-RU" dirty="0"/>
          </a:p>
        </p:txBody>
      </p:sp>
      <p:sp>
        <p:nvSpPr>
          <p:cNvPr id="3" name="Объект 2"/>
          <p:cNvSpPr>
            <a:spLocks noGrp="1"/>
          </p:cNvSpPr>
          <p:nvPr>
            <p:ph sz="quarter" idx="13"/>
          </p:nvPr>
        </p:nvSpPr>
        <p:spPr>
          <a:xfrm>
            <a:off x="4283968" y="1484784"/>
            <a:ext cx="4752528" cy="5256584"/>
          </a:xfrm>
        </p:spPr>
        <p:txBody>
          <a:bodyPr>
            <a:normAutofit lnSpcReduction="10000"/>
          </a:bodyPr>
          <a:lstStyle/>
          <a:p>
            <a:r>
              <a:rPr lang="ru-RU" dirty="0" smtClean="0"/>
              <a:t>Что такое вторсырьё? Это продукт являющийся браком при получении, какого либо материала,  который при переработке может быть заново использован для конечного материала точнее материалы, подлежащие повторной переработке. Все виды отходов делятся на 5 отходов опасности: 1класс-черезвычайно опасные отходы. 2класс - высоко опасные отходы. 3 класс - умеренно опасные отходы. 4класс – малоопасные отходы. 5класс - практически не опасные отходы.</a:t>
            </a:r>
            <a:endParaRPr lang="ru-RU" dirty="0"/>
          </a:p>
        </p:txBody>
      </p:sp>
      <p:pic>
        <p:nvPicPr>
          <p:cNvPr id="5122" name="Picture 2" descr="C:\Users\виталик\Desktop\яна\технология\imgpreviewS60YABC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1484784"/>
            <a:ext cx="4209512" cy="3730674"/>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86164903"/>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circle(in)">
                                      <p:cBhvr>
                                        <p:cTn id="20"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История развития вторсырья</a:t>
            </a:r>
            <a:br>
              <a:rPr lang="ru-RU" dirty="0" smtClean="0"/>
            </a:br>
            <a:endParaRPr lang="ru-RU" dirty="0"/>
          </a:p>
        </p:txBody>
      </p:sp>
      <p:sp>
        <p:nvSpPr>
          <p:cNvPr id="3" name="Объект 2"/>
          <p:cNvSpPr>
            <a:spLocks noGrp="1"/>
          </p:cNvSpPr>
          <p:nvPr>
            <p:ph sz="quarter" idx="13"/>
          </p:nvPr>
        </p:nvSpPr>
        <p:spPr>
          <a:xfrm>
            <a:off x="4211960" y="1124744"/>
            <a:ext cx="4824536" cy="5688632"/>
          </a:xfrm>
        </p:spPr>
        <p:txBody>
          <a:bodyPr>
            <a:normAutofit/>
          </a:bodyPr>
          <a:lstStyle/>
          <a:p>
            <a:r>
              <a:rPr lang="ru-RU" dirty="0" smtClean="0"/>
              <a:t>Идея организации сбора и переработки твёрдого бытового мусора не нова. Впервые на Государственном уровне она прозвучала </a:t>
            </a:r>
            <a:r>
              <a:rPr lang="ru-RU" dirty="0" smtClean="0"/>
              <a:t> </a:t>
            </a:r>
            <a:r>
              <a:rPr lang="ru-RU" dirty="0" smtClean="0"/>
              <a:t>целевая программа. Ею предполагалась организация системы сбора и сортировки бытового мусора, запуск предприятия по его переработки, ликвидация несанкционированных свалок, рекультивация полигонов твёрдых бытовых отходов.</a:t>
            </a:r>
            <a:endParaRPr lang="ru-RU" dirty="0"/>
          </a:p>
        </p:txBody>
      </p:sp>
      <p:pic>
        <p:nvPicPr>
          <p:cNvPr id="7170" name="Picture 2" descr="C:\Users\виталик\Desktop\яна\технология\1080_7555[1].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770" y="1628800"/>
            <a:ext cx="4008507" cy="40085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2645929653"/>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circle(in)">
                                      <p:cBhvr>
                                        <p:cTn id="12" dur="20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TM01790493[[fn=SOHO]]</Template>
  <TotalTime>439</TotalTime>
  <Words>419</Words>
  <Application>Microsoft Office PowerPoint</Application>
  <PresentationFormat>Экран (4:3)</PresentationFormat>
  <Paragraphs>33</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Soho</vt:lpstr>
      <vt:lpstr>Муниципальное казенное учреждение  «Центр детского творчества»       Название работы: «НОВАЯ ЖИЗНЬ ВТОРСЫРЬЮ»   Выполнила: Омарова Хадижат Руководитель проекта: Педагог  дополнительного образования Подудало Ольга Васильевна   г.Кизилюрт- 2017г. </vt:lpstr>
      <vt:lpstr>Содержание</vt:lpstr>
      <vt:lpstr>Актуальность темы</vt:lpstr>
      <vt:lpstr>Слайд 4</vt:lpstr>
      <vt:lpstr>Слайд 5</vt:lpstr>
      <vt:lpstr>Цели и Задачи  </vt:lpstr>
      <vt:lpstr>Слайд 7</vt:lpstr>
      <vt:lpstr>Что такое вторсырьё? </vt:lpstr>
      <vt:lpstr>История развития вторсырья </vt:lpstr>
      <vt:lpstr>Слайд 10</vt:lpstr>
      <vt:lpstr>Исследование вторсырья </vt:lpstr>
      <vt:lpstr>Слайд 12</vt:lpstr>
      <vt:lpstr>Технологическая часть « из старого в новое»</vt:lpstr>
      <vt:lpstr>Слайд 14</vt:lpstr>
      <vt:lpstr>Слайд 15</vt:lpstr>
      <vt:lpstr>Слайд 16</vt:lpstr>
      <vt:lpstr>Вывод и самооценка</vt:lpstr>
      <vt:lpstr>Реклама</vt:lpstr>
      <vt:lpstr>Слайд 19</vt:lpstr>
      <vt:lpstr>Слайд 20</vt:lpstr>
      <vt:lpstr>Слайд 21</vt:lpstr>
      <vt:lpstr>Слайд 22</vt:lpstr>
      <vt:lpstr>Литература</vt:lpstr>
      <vt:lpstr> Спасибо за ваше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образовательное учреждение  «Нижнедобринская средняя общеобразовательная школа» Жирновского муниципального  района Волгоградской области </dc:title>
  <dc:creator>VGFHH UHGC</dc:creator>
  <cp:lastModifiedBy>КОМПиКО</cp:lastModifiedBy>
  <cp:revision>37</cp:revision>
  <dcterms:created xsi:type="dcterms:W3CDTF">2015-02-16T12:20:43Z</dcterms:created>
  <dcterms:modified xsi:type="dcterms:W3CDTF">2017-12-14T05:43:24Z</dcterms:modified>
</cp:coreProperties>
</file>